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57" r:id="rId3"/>
    <p:sldId id="264" r:id="rId4"/>
    <p:sldId id="259" r:id="rId5"/>
    <p:sldId id="261" r:id="rId6"/>
    <p:sldId id="265" r:id="rId7"/>
    <p:sldId id="268" r:id="rId8"/>
    <p:sldId id="263" r:id="rId9"/>
    <p:sldId id="269" r:id="rId10"/>
    <p:sldId id="262" r:id="rId11"/>
    <p:sldId id="267" r:id="rId12"/>
    <p:sldId id="260" r:id="rId13"/>
    <p:sldId id="271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4"/>
  </p:normalViewPr>
  <p:slideViewPr>
    <p:cSldViewPr snapToGrid="0" snapToObjects="1">
      <p:cViewPr varScale="1">
        <p:scale>
          <a:sx n="83" d="100"/>
          <a:sy n="83" d="100"/>
        </p:scale>
        <p:origin x="2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1BC66-7DA4-D644-AC90-E1444BE9ED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F5F490-2632-E642-84E2-EBE88B3AFE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754CD-1D64-2044-820A-CCB1BBFCA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50E34-04B2-6542-A5DC-092C21043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CB8AA-250E-B542-B59E-FCA8D7AA0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64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8D8C5-3B50-324F-B9FF-C5F9EB613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E92EC-4D85-BF42-B8A3-671FAAB6E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CDAFF-955F-9C4E-8226-968CC7C58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EDF1B-15C2-EB47-8B33-327694F60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4D302-5C3D-DD4A-BFF0-1860AD0AA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84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E0791-8D16-F542-B23D-A565527DC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35E2C-17CE-D543-B866-E0EA0E85C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3EA81-6381-8941-98FB-B80F3004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A3C0A-D9DD-5048-BC66-11A9C2662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EB8E0-E007-E34B-B28E-B3203746B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36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FFC78-20B7-584F-9E5C-12699EB97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3A68A-8AA4-3C41-9EF6-75A42DBD9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1DF3AD-C25D-A54A-90EA-594D8E8EE6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51585-6FAB-F049-9FEB-065E283F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08748-D290-954A-B8AC-286551954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4B659-49C4-5D41-8A2F-04BE9AD9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24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90B24-A2EA-784E-9BDE-6D4ED0DF9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09870-BAC3-4340-BAF5-F6A1AA4E2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4AE71-FBAB-3E46-9DF4-D47B0B53E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DDD379-2A8D-F843-B469-1ACE775BAB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3E3898-1B1A-3A4E-B42E-A36CE8961E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7E187C-27F4-EA47-861B-A66B8F54F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ABA0AA-BF54-F64B-9ADE-17A5274D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B04A1-ED43-5B4A-8C48-8D029EF1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64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79FCF-B22E-4248-B5FC-8F592DCB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56352B-D901-3C4C-9070-627D57A6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BC9BE3-5730-C846-90BE-69E4C801A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80A294-F036-1C49-A140-6F96FFB3E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2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6C1282-84DD-1D4C-9D42-F7409AF1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F752A-D4FC-6749-AE95-E9422C4E9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BBCB6-E089-514B-8200-98B9BAFF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7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B1D2-3C58-734F-8AA1-2CB443468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8B8BF-A3BD-264B-BA00-DB8F2224E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C28A6-F5E4-964C-81F8-641DD0476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C89DA-C492-8743-8B82-C82B1C85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412AC-8778-6148-B366-793615BFE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91DA4-0BA9-A944-AF13-CF5C8652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4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15CDE-273C-E045-950C-4402E8DDA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7E7571-53B4-4F4A-ABA9-C6B21B21B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A4277-9477-E540-B868-CDC5CE16E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E7087-9E5C-0344-BDB9-6C4B6D940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66CC1-4850-FD47-AEF1-174392739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CD88C-D74D-344D-976C-9022FC861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3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5C891-E157-0D4A-87BC-8F2380D1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3CC729-F9AA-684E-B60C-D6480CE46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827C-FB1C-3D4E-A207-50625A6F6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7078B-2B42-E24E-ACE6-78A1C034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EE8BA-7503-AD4C-9494-3749A4530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0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8B7A4F-7385-3746-9598-13952F27E7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6CCE87-F860-124C-B07C-9E421EB6B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DCC4F-23E5-F942-888F-CCCDC58BA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00A43-07CC-6C41-9320-471E5C42B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D2D09-4824-184B-A47B-5877827FA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20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C44E86-5D3F-5840-9355-7BEB40200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4B203-BF91-CF4E-B0D3-E37BF2832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63BC9-3370-AE40-8FA6-68AED7175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9BD75-17D3-DB4A-85C5-3D117B227DA6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14996-60B2-8845-B16A-1EB5687639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048D6-58E0-F142-927D-639AF4EFB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4E46B-6071-9D4E-AFF3-F508F515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4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a-san-mateo.org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.org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3,702 San Mateo County Stock Photos, Pictures &amp; Royalty-Free Images - iStock">
            <a:extLst>
              <a:ext uri="{FF2B5EF4-FFF2-40B4-BE49-F238E27FC236}">
                <a16:creationId xmlns:a16="http://schemas.microsoft.com/office/drawing/2014/main" id="{08BA13E0-93D3-0B44-B700-811410D53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27"/>
            <a:ext cx="12192000" cy="683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B2545D-3036-1D46-A9C0-E88B751C09E0}"/>
              </a:ext>
            </a:extLst>
          </p:cNvPr>
          <p:cNvSpPr txBox="1"/>
          <p:nvPr/>
        </p:nvSpPr>
        <p:spPr>
          <a:xfrm>
            <a:off x="1405500" y="385773"/>
            <a:ext cx="9110956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Alcoholics Anonymous</a:t>
            </a:r>
          </a:p>
          <a:p>
            <a:pPr algn="ctr"/>
            <a:r>
              <a:rPr lang="en-US" sz="3600" dirty="0"/>
              <a:t>Presented by the Public Information Committee</a:t>
            </a:r>
          </a:p>
          <a:p>
            <a:pPr algn="ctr"/>
            <a:r>
              <a:rPr lang="en-US" sz="3600" dirty="0"/>
              <a:t> of San Mateo County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11199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text, standing&#10;&#10;Description automatically generated">
            <a:extLst>
              <a:ext uri="{FF2B5EF4-FFF2-40B4-BE49-F238E27FC236}">
                <a16:creationId xmlns:a16="http://schemas.microsoft.com/office/drawing/2014/main" id="{40002365-24AE-BC4F-9FC5-7EF1B87A2E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6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81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6B37A2B-811E-C848-93F6-D4EE0FF046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25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83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Diagram&#10;&#10;Description automatically generated with low confidence">
            <a:extLst>
              <a:ext uri="{FF2B5EF4-FFF2-40B4-BE49-F238E27FC236}">
                <a16:creationId xmlns:a16="http://schemas.microsoft.com/office/drawing/2014/main" id="{003ACD0E-5740-CA45-AF6E-E037144F52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57" b="1832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06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Diagram, timeline&#10;&#10;Description automatically generated">
            <a:extLst>
              <a:ext uri="{FF2B5EF4-FFF2-40B4-BE49-F238E27FC236}">
                <a16:creationId xmlns:a16="http://schemas.microsoft.com/office/drawing/2014/main" id="{0168668D-50E2-B948-9D96-08AB47FD1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504" y="0"/>
            <a:ext cx="104216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61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38CC6843-86EF-9243-9310-CA6C7D5C3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68" y="0"/>
            <a:ext cx="9870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61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 descr="Recovery Written On Road Stock Photo 300681833 | Shutterstock">
            <a:extLst>
              <a:ext uri="{FF2B5EF4-FFF2-40B4-BE49-F238E27FC236}">
                <a16:creationId xmlns:a16="http://schemas.microsoft.com/office/drawing/2014/main" id="{3F1CD9C9-E39A-7E4B-9B7B-019AD878F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6" b="7279"/>
          <a:stretch/>
        </p:blipFill>
        <p:spPr bwMode="auto">
          <a:xfrm>
            <a:off x="-1504" y="12526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04B6DD-7D7F-2F49-AFA2-7E12BD31E984}"/>
              </a:ext>
            </a:extLst>
          </p:cNvPr>
          <p:cNvSpPr txBox="1"/>
          <p:nvPr/>
        </p:nvSpPr>
        <p:spPr>
          <a:xfrm>
            <a:off x="7052153" y="704536"/>
            <a:ext cx="526510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600" dirty="0"/>
              <a:t>What AA Does: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Accepts ANYONE with a desire to stop drinking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Educates about the “ism” in Alcoholism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It is not just about drinking, it’s about thinking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Provides a means to clean up the wreckage of our past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WE are NOT bad people trying to get better WE are sick people trying to get 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Live Happy, Joyous and FREE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29EF8F-435B-0D41-B503-08BB5BF8F68B}"/>
              </a:ext>
            </a:extLst>
          </p:cNvPr>
          <p:cNvSpPr txBox="1"/>
          <p:nvPr/>
        </p:nvSpPr>
        <p:spPr>
          <a:xfrm>
            <a:off x="0" y="4001718"/>
            <a:ext cx="450668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dirty="0"/>
              <a:t>What AA Does Not Do: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Recruit members or keep attendance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Make medical or mental diagnoses or run medical facilities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Provide housing, money, jobs, or professional counseling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Endorse outside entities or accept contributions from outside sources</a:t>
            </a:r>
          </a:p>
        </p:txBody>
      </p:sp>
    </p:spTree>
    <p:extLst>
      <p:ext uri="{BB962C8B-B14F-4D97-AF65-F5344CB8AC3E}">
        <p14:creationId xmlns:p14="http://schemas.microsoft.com/office/powerpoint/2010/main" val="2342792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ine that — a cry for God">
            <a:extLst>
              <a:ext uri="{FF2B5EF4-FFF2-40B4-BE49-F238E27FC236}">
                <a16:creationId xmlns:a16="http://schemas.microsoft.com/office/drawing/2014/main" id="{019899C7-37D9-E54F-B5A8-800C7A3A7F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4" b="580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85BA29-2D6E-7048-BBFA-8C3EE57A5FF3}"/>
              </a:ext>
            </a:extLst>
          </p:cNvPr>
          <p:cNvSpPr txBox="1"/>
          <p:nvPr/>
        </p:nvSpPr>
        <p:spPr>
          <a:xfrm>
            <a:off x="1102290" y="148678"/>
            <a:ext cx="10570029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“AA is not a religious organization. Alcoholics Anonymous has only one requirement for membership and that is the desire to stop drinking. There is room in AA for all shades of belief and non-belief.</a:t>
            </a:r>
          </a:p>
          <a:p>
            <a:r>
              <a:rPr lang="en-US" sz="2400" dirty="0"/>
              <a:t>Many members believe in some sort of god and we have members that come from and practice all sorts of religions; but also many are atheist and agnostic. It’s important to remember that AA is not a religious organization, </a:t>
            </a:r>
            <a:r>
              <a:rPr lang="en-US" sz="2400" b="1" u="sng" dirty="0"/>
              <a:t>we have a simple idea that there is a power greater than us as individuals”</a:t>
            </a:r>
          </a:p>
          <a:p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CF27DB-359A-764E-A013-1CE20449BD4E}"/>
              </a:ext>
            </a:extLst>
          </p:cNvPr>
          <p:cNvSpPr txBox="1"/>
          <p:nvPr/>
        </p:nvSpPr>
        <p:spPr>
          <a:xfrm>
            <a:off x="7164886" y="3262225"/>
            <a:ext cx="4671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From the pamphlet, </a:t>
            </a:r>
            <a:r>
              <a:rPr lang="en-US" sz="1800" i="1" dirty="0"/>
              <a:t>The “God” Word: Agnostic and Atheist Members in AA</a:t>
            </a:r>
          </a:p>
        </p:txBody>
      </p:sp>
    </p:spTree>
    <p:extLst>
      <p:ext uri="{BB962C8B-B14F-4D97-AF65-F5344CB8AC3E}">
        <p14:creationId xmlns:p14="http://schemas.microsoft.com/office/powerpoint/2010/main" val="931842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79,698 Lost Person Stock Photos, Pictures &amp; Royalty-Free Images - iStock">
            <a:extLst>
              <a:ext uri="{FF2B5EF4-FFF2-40B4-BE49-F238E27FC236}">
                <a16:creationId xmlns:a16="http://schemas.microsoft.com/office/drawing/2014/main" id="{3776F9A6-0C2A-2447-BF66-636D0E0394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-11244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D899FB-F929-3F4A-B08E-EC97706DEDC8}"/>
              </a:ext>
            </a:extLst>
          </p:cNvPr>
          <p:cNvSpPr txBox="1"/>
          <p:nvPr/>
        </p:nvSpPr>
        <p:spPr>
          <a:xfrm>
            <a:off x="370719" y="12526"/>
            <a:ext cx="1174443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Looking for a meeting? </a:t>
            </a:r>
          </a:p>
          <a:p>
            <a:r>
              <a:rPr lang="en-US" sz="2800" dirty="0"/>
              <a:t>Meeting schedules for both in-person and online meetings can be found at: </a:t>
            </a:r>
            <a:r>
              <a:rPr lang="en-US" sz="2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https://aa-san-mateo.org</a:t>
            </a:r>
            <a:r>
              <a:rPr lang="en-US" sz="2800" dirty="0"/>
              <a:t> or call 650-577-1310 (24/7)</a:t>
            </a:r>
          </a:p>
          <a:p>
            <a:r>
              <a:rPr lang="en-US" sz="2800" dirty="0"/>
              <a:t>Or use the Meeting Guide app that can be found at: https://</a:t>
            </a:r>
            <a:r>
              <a:rPr lang="en-US" sz="2800" dirty="0" err="1"/>
              <a:t>www.aa.org</a:t>
            </a:r>
            <a:r>
              <a:rPr lang="en-US" sz="2800" dirty="0"/>
              <a:t>/pages/</a:t>
            </a:r>
            <a:r>
              <a:rPr lang="en-US" sz="2800" dirty="0" err="1"/>
              <a:t>en_US</a:t>
            </a:r>
            <a:r>
              <a:rPr lang="en-US" sz="2800" dirty="0"/>
              <a:t>/meeting-guide</a:t>
            </a:r>
          </a:p>
        </p:txBody>
      </p:sp>
      <p:pic>
        <p:nvPicPr>
          <p:cNvPr id="5" name="Picture 2" descr="Meeting Guide App">
            <a:extLst>
              <a:ext uri="{FF2B5EF4-FFF2-40B4-BE49-F238E27FC236}">
                <a16:creationId xmlns:a16="http://schemas.microsoft.com/office/drawing/2014/main" id="{BC5B1182-7393-1D40-8A9B-F03022347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056" y="1637527"/>
            <a:ext cx="862236" cy="86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018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ere's the Best Place to Photograph the Golden Gate Bridge? - YouTube">
            <a:extLst>
              <a:ext uri="{FF2B5EF4-FFF2-40B4-BE49-F238E27FC236}">
                <a16:creationId xmlns:a16="http://schemas.microsoft.com/office/drawing/2014/main" id="{36E5BC42-B1DA-0C49-8525-C89A5F82D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C9BFDC-2256-8745-B3D2-7D3D5AA11AA2}"/>
              </a:ext>
            </a:extLst>
          </p:cNvPr>
          <p:cNvSpPr txBox="1"/>
          <p:nvPr/>
        </p:nvSpPr>
        <p:spPr>
          <a:xfrm>
            <a:off x="1306287" y="495673"/>
            <a:ext cx="549728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Bridging the Gap</a:t>
            </a:r>
          </a:p>
          <a:p>
            <a:r>
              <a:rPr lang="en-US" sz="2000" dirty="0"/>
              <a:t>Bridging The Gap is a group whose goal is to assist those transitioning from any facility get to an AA meeting. If you need assistance getting to a meeting WE are there. Contact the Bridging The Gap Committee at dist5btg@gmail.com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503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6 Key Elements of a Great Presentation | Inc.com">
            <a:extLst>
              <a:ext uri="{FF2B5EF4-FFF2-40B4-BE49-F238E27FC236}">
                <a16:creationId xmlns:a16="http://schemas.microsoft.com/office/drawing/2014/main" id="{F5B263C1-F570-5E40-B78A-A98088D2E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3D0DBF-5206-8E4F-80C6-F87085CAACAB}"/>
              </a:ext>
            </a:extLst>
          </p:cNvPr>
          <p:cNvSpPr txBox="1"/>
          <p:nvPr/>
        </p:nvSpPr>
        <p:spPr>
          <a:xfrm>
            <a:off x="851807" y="226562"/>
            <a:ext cx="104883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Public Information and Cooperating with the Professional Community (PI-CPC) Committee</a:t>
            </a:r>
            <a:r>
              <a:rPr lang="en-US" sz="2400" dirty="0">
                <a:effectLst/>
              </a:rPr>
              <a:t> provides informational tables, presentations and AA literature  to </a:t>
            </a:r>
            <a:r>
              <a:rPr lang="en-US" sz="2400" dirty="0"/>
              <a:t>schools, local businesses, parole/probation offices, Health Fairs, religious organizations, civic groups and anywhere the AA message can be useful.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4B322-0D3F-174F-924B-0A334C898F1F}"/>
              </a:ext>
            </a:extLst>
          </p:cNvPr>
          <p:cNvSpPr txBox="1"/>
          <p:nvPr/>
        </p:nvSpPr>
        <p:spPr>
          <a:xfrm>
            <a:off x="1393351" y="5399314"/>
            <a:ext cx="76462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Contact us at dist05.picpc@gmail.com for more information</a:t>
            </a:r>
          </a:p>
          <a:p>
            <a:pPr algn="ctr"/>
            <a:r>
              <a:rPr lang="en-US" sz="2400" dirty="0"/>
              <a:t>All our services are at no cost to the public</a:t>
            </a:r>
          </a:p>
        </p:txBody>
      </p:sp>
    </p:spTree>
    <p:extLst>
      <p:ext uri="{BB962C8B-B14F-4D97-AF65-F5344CB8AC3E}">
        <p14:creationId xmlns:p14="http://schemas.microsoft.com/office/powerpoint/2010/main" val="1886842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ECEB81A1-7DA6-004D-885E-199C3C816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18" y="0"/>
            <a:ext cx="10609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95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Gleicher Zugang zu Informationen für alle - ein für allemal - Humanium">
            <a:extLst>
              <a:ext uri="{FF2B5EF4-FFF2-40B4-BE49-F238E27FC236}">
                <a16:creationId xmlns:a16="http://schemas.microsoft.com/office/drawing/2014/main" id="{BD99EDD9-1DFD-494D-A452-4F477303A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b="420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F60DA3-23C3-AF48-B4B8-77517C03D3D0}"/>
              </a:ext>
            </a:extLst>
          </p:cNvPr>
          <p:cNvSpPr txBox="1"/>
          <p:nvPr/>
        </p:nvSpPr>
        <p:spPr>
          <a:xfrm>
            <a:off x="1603332" y="5244527"/>
            <a:ext cx="8906005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For more information about the recovery program of Alcoholics Anonymous  please visit us at </a:t>
            </a:r>
            <a:r>
              <a:rPr lang="en-US" sz="2800" dirty="0">
                <a:hlinkClick r:id="rId3"/>
              </a:rPr>
              <a:t>https://www.aa.org</a:t>
            </a:r>
            <a:r>
              <a:rPr lang="en-US" sz="2800" dirty="0"/>
              <a:t> or contact our local office, info on next slide.</a:t>
            </a:r>
          </a:p>
        </p:txBody>
      </p:sp>
    </p:spTree>
    <p:extLst>
      <p:ext uri="{BB962C8B-B14F-4D97-AF65-F5344CB8AC3E}">
        <p14:creationId xmlns:p14="http://schemas.microsoft.com/office/powerpoint/2010/main" val="4145242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D9F4721-2AA6-B548-AA82-74CC18337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30" y="0"/>
            <a:ext cx="10283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77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436</Words>
  <Application>Microsoft Office PowerPoint</Application>
  <PresentationFormat>Widescreen</PresentationFormat>
  <Paragraphs>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Recovery Center</dc:creator>
  <cp:lastModifiedBy>Greg Thompson</cp:lastModifiedBy>
  <cp:revision>15</cp:revision>
  <dcterms:created xsi:type="dcterms:W3CDTF">2022-08-15T21:26:54Z</dcterms:created>
  <dcterms:modified xsi:type="dcterms:W3CDTF">2022-08-18T19:08:21Z</dcterms:modified>
</cp:coreProperties>
</file>